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Proxima Nova Extrabold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Extrabold-bold.fntdata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20fc6877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20fc6877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20fc6877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20fc6877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20fc6877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d20fc6877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10f034735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d10f034735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10f034735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10f034735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20fc6877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20fc6877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10f034735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d10f034735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10f03473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10f03473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10f034735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10f034735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10f0347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10f0347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20fc6877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20fc6877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20fc6877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20fc6877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10f034735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10f034735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10f03473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10f03473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20fc6877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d20fc6877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7806" l="0" r="0" t="7798"/>
          <a:stretch/>
        </p:blipFill>
        <p:spPr>
          <a:xfrm>
            <a:off x="0" y="0"/>
            <a:ext cx="9144003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10800000">
            <a:off x="786375" y="0"/>
            <a:ext cx="3486475" cy="4563150"/>
          </a:xfrm>
          <a:prstGeom prst="flowChartManualInput">
            <a:avLst/>
          </a:prstGeom>
          <a:solidFill>
            <a:srgbClr val="867E7B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1182698" y="695350"/>
            <a:ext cx="2887500" cy="16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A4C5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THRIVING</a:t>
            </a:r>
            <a:endParaRPr sz="3800">
              <a:solidFill>
                <a:srgbClr val="3A4C5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A4C5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TOGETHER</a:t>
            </a:r>
            <a:endParaRPr sz="3800">
              <a:solidFill>
                <a:srgbClr val="3A4C5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176300" y="2453125"/>
            <a:ext cx="3155400" cy="1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Nurturing Our Team </a:t>
            </a:r>
            <a:endParaRPr b="1" sz="2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at Nature Canada</a:t>
            </a:r>
            <a:endParaRPr b="1" sz="2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May 2024</a:t>
            </a:r>
            <a:endParaRPr sz="15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1285875" y="231925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201" y="496199"/>
            <a:ext cx="2255698" cy="95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-8900" y="1521775"/>
            <a:ext cx="9153000" cy="3621600"/>
          </a:xfrm>
          <a:prstGeom prst="rect">
            <a:avLst/>
          </a:prstGeom>
          <a:solidFill>
            <a:srgbClr val="F1E9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>
            <p:ph type="title"/>
          </p:nvPr>
        </p:nvSpPr>
        <p:spPr>
          <a:xfrm>
            <a:off x="641325" y="1824725"/>
            <a:ext cx="3854400" cy="8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Development</a:t>
            </a:r>
            <a:endParaRPr b="1" sz="19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1" name="Google Shape;161;p22"/>
          <p:cNvCxnSpPr/>
          <p:nvPr/>
        </p:nvCxnSpPr>
        <p:spPr>
          <a:xfrm>
            <a:off x="733425" y="2381513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30013" r="2281" t="0"/>
          <a:stretch/>
        </p:blipFill>
        <p:spPr>
          <a:xfrm>
            <a:off x="5091000" y="760950"/>
            <a:ext cx="3678000" cy="362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63" name="Google Shape;163;p22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726025" y="2471125"/>
            <a:ext cx="4148400" cy="127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Staff training/retreats</a:t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Paid work time for training &amp; learning</a:t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Conferences</a:t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Mentorships</a:t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>
            <a:off x="-8900" y="0"/>
            <a:ext cx="9144000" cy="1719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 txBox="1"/>
          <p:nvPr>
            <p:ph type="title"/>
          </p:nvPr>
        </p:nvSpPr>
        <p:spPr>
          <a:xfrm>
            <a:off x="617845" y="661074"/>
            <a:ext cx="40731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Holistic Compensation - Including Benefits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2" name="Google Shape;172;p23"/>
          <p:cNvCxnSpPr/>
          <p:nvPr/>
        </p:nvCxnSpPr>
        <p:spPr>
          <a:xfrm>
            <a:off x="719470" y="1558999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3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24" y="1961552"/>
            <a:ext cx="5227100" cy="262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b="0" l="16128" r="16134" t="0"/>
          <a:stretch/>
        </p:blipFill>
        <p:spPr>
          <a:xfrm>
            <a:off x="4942075" y="760950"/>
            <a:ext cx="3678000" cy="362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6" name="Google Shape;176;p23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-8900" y="952500"/>
            <a:ext cx="9203700" cy="4191000"/>
          </a:xfrm>
          <a:prstGeom prst="rect">
            <a:avLst/>
          </a:prstGeom>
          <a:solidFill>
            <a:srgbClr val="3A4C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-607349" y="83950"/>
            <a:ext cx="11120451" cy="62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>
            <p:ph type="title"/>
          </p:nvPr>
        </p:nvSpPr>
        <p:spPr>
          <a:xfrm>
            <a:off x="717525" y="226600"/>
            <a:ext cx="661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Steadfast Support and Confident Growth</a:t>
            </a:r>
            <a:endParaRPr b="1" sz="24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717525" y="943475"/>
            <a:ext cx="7877100" cy="356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Roots: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Improvements to Onboarding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Consistent one on ones with Directors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Following best practices for performance evaluation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Regular best practice updates to Personnel Policy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Coaching mindset among Directors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Seeking feedback through Regular annual staff survey and Skip level meetings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Staff retreats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Senior management team retreats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Lunch and Learns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Foster a culture of open feedback and regular check ins 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Shoots: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Continue EAR learnings and policy development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Continue journey of Reconciliation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Continue Senior Management Team retreats &amp; trainings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ED’s performance evaluation will seek feedback across the organization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Collaborative work planning to facilitate transparency in management, allowing all to see project timelines, responsibilities, and progress updates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5" name="Google Shape;185;p24"/>
          <p:cNvCxnSpPr/>
          <p:nvPr/>
        </p:nvCxnSpPr>
        <p:spPr>
          <a:xfrm>
            <a:off x="819150" y="743525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4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4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511975" y="509475"/>
            <a:ext cx="8369100" cy="3965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2863"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 txBox="1"/>
          <p:nvPr>
            <p:ph type="title"/>
          </p:nvPr>
        </p:nvSpPr>
        <p:spPr>
          <a:xfrm>
            <a:off x="912900" y="761825"/>
            <a:ext cx="446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Atmosphere of Appreciation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914600" y="1448501"/>
            <a:ext cx="4465500" cy="289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Roots: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Mandatory EAR training in probation period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Birthday recognition (card &amp; gift card)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Improved onboarding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Shout outs at staff meetings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Anniversary celebrations (15 and 25 years)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Celebration slack channel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Social events: walks in nature, lunches together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Shoots: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Anniversary celebrations (1 and 5 years)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Celebrating non-Christian holidays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Win board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team meeting dedicated to celebration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5" name="Google Shape;195;p25"/>
          <p:cNvCxnSpPr/>
          <p:nvPr/>
        </p:nvCxnSpPr>
        <p:spPr>
          <a:xfrm>
            <a:off x="1004998" y="1281113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b="5822" l="0" r="0" t="5822"/>
          <a:stretch/>
        </p:blipFill>
        <p:spPr>
          <a:xfrm>
            <a:off x="5360575" y="233400"/>
            <a:ext cx="3520201" cy="46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-8900" y="2957175"/>
            <a:ext cx="9153000" cy="218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4024700" y="368100"/>
            <a:ext cx="4842900" cy="3951300"/>
          </a:xfrm>
          <a:prstGeom prst="rect">
            <a:avLst/>
          </a:prstGeom>
          <a:solidFill>
            <a:srgbClr val="3A4C5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 txBox="1"/>
          <p:nvPr>
            <p:ph type="title"/>
          </p:nvPr>
        </p:nvSpPr>
        <p:spPr>
          <a:xfrm>
            <a:off x="4227600" y="468550"/>
            <a:ext cx="385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Flexible Work-life Balance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4319700" y="1024275"/>
            <a:ext cx="4396800" cy="3123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Flexible internal processes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Streamlined meetings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Efficient communication channels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Supportive Leadership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Clear role expectations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Equitable treatment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Open communication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Managerial support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Achievable Workloads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Balanced task assignments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Realistic deadlines.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Nurturing Culture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Encouragement of innovation and collaboration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Fostering a culture of psychological safety and open communication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7" name="Google Shape;207;p26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6"/>
          <p:cNvCxnSpPr/>
          <p:nvPr/>
        </p:nvCxnSpPr>
        <p:spPr>
          <a:xfrm>
            <a:off x="4319700" y="987838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b="0" l="22428" r="13362" t="0"/>
          <a:stretch/>
        </p:blipFill>
        <p:spPr>
          <a:xfrm>
            <a:off x="360400" y="368150"/>
            <a:ext cx="3664200" cy="3951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0" name="Google Shape;210;p26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>
            <a:off x="-8900" y="1074325"/>
            <a:ext cx="9153000" cy="4068900"/>
          </a:xfrm>
          <a:prstGeom prst="rect">
            <a:avLst/>
          </a:prstGeom>
          <a:solidFill>
            <a:srgbClr val="F1E9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 txBox="1"/>
          <p:nvPr>
            <p:ph type="title"/>
          </p:nvPr>
        </p:nvSpPr>
        <p:spPr>
          <a:xfrm>
            <a:off x="641325" y="36497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Flexible Work-life balance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629300" y="1200150"/>
            <a:ext cx="4775700" cy="334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Roots: 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Finding efficiencies with meeting clean ups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Using technology for better coordination and transparency: Slack, Asana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Clarifying priority work using the Ecocycle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Hybrid work policy and flexibility in daily hours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Annual training on Personnel Policy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Travel Policy per diems on par with government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Corporate credit cards for travel to reduce burden of paying up front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Clarity around roles and responsibilities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roll out plans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Individual Work Plans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Shoots: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Training in psychological safety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Change in vacation policy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8" name="Google Shape;218;p27"/>
          <p:cNvCxnSpPr/>
          <p:nvPr/>
        </p:nvCxnSpPr>
        <p:spPr>
          <a:xfrm>
            <a:off x="733425" y="884263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0" l="20154" r="20148" t="0"/>
          <a:stretch/>
        </p:blipFill>
        <p:spPr>
          <a:xfrm>
            <a:off x="5748225" y="605900"/>
            <a:ext cx="3175800" cy="381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20" name="Google Shape;220;p27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7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>
            <a:off x="3621725" y="398725"/>
            <a:ext cx="5028300" cy="402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365500" y="120250"/>
            <a:ext cx="5522400" cy="8418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 txBox="1"/>
          <p:nvPr>
            <p:ph type="title"/>
          </p:nvPr>
        </p:nvSpPr>
        <p:spPr>
          <a:xfrm>
            <a:off x="547700" y="132276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Big news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9" name="Google Shape;229;p28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b="0" l="2355" r="29953" t="0"/>
          <a:stretch/>
        </p:blipFill>
        <p:spPr>
          <a:xfrm>
            <a:off x="547700" y="704975"/>
            <a:ext cx="3477000" cy="342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1" name="Google Shape;231;p28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8"/>
          <p:cNvSpPr/>
          <p:nvPr/>
        </p:nvSpPr>
        <p:spPr>
          <a:xfrm rot="10800000">
            <a:off x="5657525" y="0"/>
            <a:ext cx="3486475" cy="4563150"/>
          </a:xfrm>
          <a:prstGeom prst="flowChartManualInput">
            <a:avLst/>
          </a:prstGeom>
          <a:solidFill>
            <a:srgbClr val="3A4C5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5977648" y="619150"/>
            <a:ext cx="2905800" cy="16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D4C2B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OWN YOUR FRIDAY</a:t>
            </a:r>
            <a:endParaRPr sz="6400">
              <a:solidFill>
                <a:srgbClr val="D4C2B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5971250" y="2376925"/>
            <a:ext cx="2905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Nature Canada's Nourishing Work Week</a:t>
            </a:r>
            <a:endParaRPr b="1"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976" y="3357901"/>
            <a:ext cx="1475277" cy="147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2033525"/>
            <a:ext cx="9144000" cy="3110100"/>
          </a:xfrm>
          <a:prstGeom prst="rect">
            <a:avLst/>
          </a:prstGeom>
          <a:solidFill>
            <a:srgbClr val="3A4C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2502700" y="-347375"/>
            <a:ext cx="11120451" cy="62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title"/>
          </p:nvPr>
        </p:nvSpPr>
        <p:spPr>
          <a:xfrm>
            <a:off x="3751825" y="952425"/>
            <a:ext cx="4520700" cy="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Rooted in Success: 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Fostering our Team’s Potential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761860" y="2159900"/>
            <a:ext cx="4785000" cy="184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the bedrock of our success!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When someone leaves, we lose: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Skills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Relationships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Time 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>
            <a:off x="3843925" y="190390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b="0" l="2561" r="25897" t="0"/>
          <a:stretch/>
        </p:blipFill>
        <p:spPr>
          <a:xfrm>
            <a:off x="-619125" y="366600"/>
            <a:ext cx="4132500" cy="4041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71" name="Google Shape;71;p14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-8900" y="1521775"/>
            <a:ext cx="9153000" cy="3621600"/>
          </a:xfrm>
          <a:prstGeom prst="rect">
            <a:avLst/>
          </a:prstGeom>
          <a:solidFill>
            <a:srgbClr val="F1E9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717525" y="1977125"/>
            <a:ext cx="3854400" cy="8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Goal: 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Be an Employer of Choice</a:t>
            </a:r>
            <a:endParaRPr b="1" sz="19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>
            <a:off x="809625" y="2847438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9389" r="9381" t="0"/>
          <a:stretch/>
        </p:blipFill>
        <p:spPr>
          <a:xfrm>
            <a:off x="5091000" y="760950"/>
            <a:ext cx="3678000" cy="362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80" name="Google Shape;80;p15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5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-8900" y="0"/>
            <a:ext cx="9144000" cy="1719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717525" y="1005030"/>
            <a:ext cx="69594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Tracking Our Team's Stability and Growth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8" name="Google Shape;88;p16"/>
          <p:cNvCxnSpPr/>
          <p:nvPr/>
        </p:nvCxnSpPr>
        <p:spPr>
          <a:xfrm>
            <a:off x="819150" y="158115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6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013" y="1992450"/>
            <a:ext cx="6653674" cy="25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5150" y="617700"/>
            <a:ext cx="9521023" cy="46465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-8900" y="0"/>
            <a:ext cx="9144000" cy="1719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type="title"/>
          </p:nvPr>
        </p:nvSpPr>
        <p:spPr>
          <a:xfrm>
            <a:off x="717525" y="1005030"/>
            <a:ext cx="69594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Tracking Our Team's Stability and Growth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9" name="Google Shape;99;p17"/>
          <p:cNvCxnSpPr/>
          <p:nvPr/>
        </p:nvCxnSpPr>
        <p:spPr>
          <a:xfrm>
            <a:off x="819150" y="158115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7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7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0" y="4075825"/>
            <a:ext cx="9144000" cy="1067700"/>
          </a:xfrm>
          <a:prstGeom prst="rect">
            <a:avLst/>
          </a:prstGeom>
          <a:solidFill>
            <a:srgbClr val="867E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511975" y="-11050"/>
            <a:ext cx="4010400" cy="4474500"/>
          </a:xfrm>
          <a:prstGeom prst="rect">
            <a:avLst/>
          </a:prstGeom>
          <a:solidFill>
            <a:srgbClr val="F1E9E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869925" y="913200"/>
            <a:ext cx="342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Cultivating Growth 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and Longevity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857900" y="1975250"/>
            <a:ext cx="3371100" cy="201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4 Pillars: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Holistic Compensation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Steadfast Support and Confident Growth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Culture of Appreciation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Work Life Balance and Flexibility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0" name="Google Shape;110;p18"/>
          <p:cNvCxnSpPr/>
          <p:nvPr/>
        </p:nvCxnSpPr>
        <p:spPr>
          <a:xfrm>
            <a:off x="962025" y="1795463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8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8"/>
          <p:cNvSpPr/>
          <p:nvPr/>
        </p:nvSpPr>
        <p:spPr>
          <a:xfrm>
            <a:off x="5537225" y="693975"/>
            <a:ext cx="2701800" cy="2701800"/>
          </a:xfrm>
          <a:prstGeom prst="blockArc">
            <a:avLst>
              <a:gd fmla="val 10800000" name="adj1"/>
              <a:gd fmla="val 16201776" name="adj2"/>
              <a:gd fmla="val 34249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rot="5400000">
            <a:off x="5593789" y="693975"/>
            <a:ext cx="2701800" cy="2701800"/>
          </a:xfrm>
          <a:prstGeom prst="blockArc">
            <a:avLst>
              <a:gd fmla="val 10800000" name="adj1"/>
              <a:gd fmla="val 16201776" name="adj2"/>
              <a:gd fmla="val 34249" name="adj3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rot="10800000">
            <a:off x="5593800" y="749175"/>
            <a:ext cx="2701800" cy="2701800"/>
          </a:xfrm>
          <a:prstGeom prst="blockArc">
            <a:avLst>
              <a:gd fmla="val 10800000" name="adj1"/>
              <a:gd fmla="val 16201776" name="adj2"/>
              <a:gd fmla="val 34249" name="adj3"/>
            </a:avLst>
          </a:prstGeom>
          <a:solidFill>
            <a:srgbClr val="D197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rot="-5400000">
            <a:off x="5537236" y="749175"/>
            <a:ext cx="2701800" cy="2701800"/>
          </a:xfrm>
          <a:prstGeom prst="blockArc">
            <a:avLst>
              <a:gd fmla="val 10800000" name="adj1"/>
              <a:gd fmla="val 16201776" name="adj2"/>
              <a:gd fmla="val 34249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5673660" y="1171133"/>
            <a:ext cx="1224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Holistic Compensation</a:t>
            </a:r>
            <a:endParaRPr sz="1000"/>
          </a:p>
        </p:txBody>
      </p:sp>
      <p:sp>
        <p:nvSpPr>
          <p:cNvPr id="117" name="Google Shape;117;p18"/>
          <p:cNvSpPr txBox="1"/>
          <p:nvPr/>
        </p:nvSpPr>
        <p:spPr>
          <a:xfrm>
            <a:off x="6841299" y="1126834"/>
            <a:ext cx="13398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Steadfast Support and Confident Growth</a:t>
            </a:r>
            <a:endParaRPr sz="1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673660" y="2457915"/>
            <a:ext cx="12687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Culture of Appreciation</a:t>
            </a:r>
            <a:endParaRPr sz="1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880550" y="2454339"/>
            <a:ext cx="13398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Work Life Balance and Flexibility</a:t>
            </a:r>
            <a:endParaRPr sz="10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-8900" y="952500"/>
            <a:ext cx="9203700" cy="4191000"/>
          </a:xfrm>
          <a:prstGeom prst="rect">
            <a:avLst/>
          </a:prstGeom>
          <a:solidFill>
            <a:srgbClr val="3A4C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-607349" y="83950"/>
            <a:ext cx="11120451" cy="62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>
            <p:ph type="title"/>
          </p:nvPr>
        </p:nvSpPr>
        <p:spPr>
          <a:xfrm>
            <a:off x="717525" y="226600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Holistic Compensation</a:t>
            </a:r>
            <a:endParaRPr b="1" sz="24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717525" y="1019675"/>
            <a:ext cx="7877100" cy="356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Roots: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Annual raises to salary to reflect cost-of-living (COLA)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Clarifying salary levels based on roles (Pay Bands)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Annually evaluate the competitiveness of salaries, benchmarking with Charity Village and TREC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Parental leave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Child care assistance in travel policy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development budget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Reduction in short-term employment contracts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RRSP matching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Health &amp; Dental Benefits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Confidential Employee Assistance Program covering counselling and support services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in Mental Health benefits from $500 to $2000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Vacation time, starting at 4 weeks annually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Shoots: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More discussion of how best to support individual professional development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9" name="Google Shape;129;p19"/>
          <p:cNvCxnSpPr/>
          <p:nvPr/>
        </p:nvCxnSpPr>
        <p:spPr>
          <a:xfrm>
            <a:off x="819150" y="743525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9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9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600" y="1725326"/>
            <a:ext cx="3378254" cy="2550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 rot="226">
            <a:off x="0" y="325"/>
            <a:ext cx="9144000" cy="1805100"/>
          </a:xfrm>
          <a:prstGeom prst="rect">
            <a:avLst/>
          </a:prstGeom>
          <a:solidFill>
            <a:srgbClr val="F1E9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 rot="226">
            <a:off x="0" y="4428609"/>
            <a:ext cx="9144000" cy="71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802225" y="2273000"/>
            <a:ext cx="3686100" cy="127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Current Pay Bands at Nature Canada</a:t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Equitable pay takes into account individual differences</a:t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Adjusted each year</a:t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>
            <a:off x="887225" y="1541788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0"/>
          <p:cNvSpPr txBox="1"/>
          <p:nvPr/>
        </p:nvSpPr>
        <p:spPr>
          <a:xfrm>
            <a:off x="802225" y="999800"/>
            <a:ext cx="42420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Adoption in the Sector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2" name="Google Shape;142;p20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0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738" y="1549925"/>
            <a:ext cx="4798225" cy="31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 rot="226">
            <a:off x="0" y="325"/>
            <a:ext cx="9144000" cy="130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4224300" y="997589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1"/>
          <p:cNvSpPr txBox="1"/>
          <p:nvPr/>
        </p:nvSpPr>
        <p:spPr>
          <a:xfrm>
            <a:off x="2451000" y="380422"/>
            <a:ext cx="42420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2023 Canadian Nonprofit Sector Salary Benefits Report, Charity Village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2" name="Google Shape;152;p21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1"/>
          <p:cNvSpPr txBox="1"/>
          <p:nvPr/>
        </p:nvSpPr>
        <p:spPr>
          <a:xfrm>
            <a:off x="2451000" y="1352998"/>
            <a:ext cx="4242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ANNUAL CASH COMPENSATION BY LEVEL</a:t>
            </a:r>
            <a:endParaRPr b="1"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Thriving Together: Nurturing Our Team at Nature Canada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