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Proxima Nova"/>
      <p:regular r:id="rId19"/>
      <p:bold r:id="rId20"/>
      <p:italic r:id="rId21"/>
      <p:boldItalic r:id="rId22"/>
    </p:embeddedFont>
    <p:embeddedFont>
      <p:font typeface="Proxima Nova Extrabold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.fntdata"/><Relationship Id="rId11" Type="http://schemas.openxmlformats.org/officeDocument/2006/relationships/slide" Target="slides/slide6.xml"/><Relationship Id="rId22" Type="http://schemas.openxmlformats.org/officeDocument/2006/relationships/font" Target="fonts/ProximaNova-boldItalic.fntdata"/><Relationship Id="rId10" Type="http://schemas.openxmlformats.org/officeDocument/2006/relationships/slide" Target="slides/slide5.xml"/><Relationship Id="rId21" Type="http://schemas.openxmlformats.org/officeDocument/2006/relationships/font" Target="fonts/ProximaNova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ProximaNovaExtra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d10f034735_1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d10f034735_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ff38589512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ff3858951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ff38589512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ff3858951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d10f034735_1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d10f034735_1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d10f0347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d10f0347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d10f034735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d10f034735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d10f034735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d10f034735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d10f034735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d10f034735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d10f034735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d10f034735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d10f034735_1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d10f034735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d10f034735_1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d10f034735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d10f034735_1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d10f034735_1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23.png"/><Relationship Id="rId7" Type="http://schemas.openxmlformats.org/officeDocument/2006/relationships/image" Target="../media/image22.png"/><Relationship Id="rId8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463" l="2268" r="766" t="16763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 rot="10800000">
            <a:off x="786375" y="0"/>
            <a:ext cx="3486475" cy="4563150"/>
          </a:xfrm>
          <a:prstGeom prst="flowChartManualInput">
            <a:avLst/>
          </a:prstGeom>
          <a:solidFill>
            <a:srgbClr val="3A4C5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>
            <p:ph type="ctrTitle"/>
          </p:nvPr>
        </p:nvSpPr>
        <p:spPr>
          <a:xfrm>
            <a:off x="1106498" y="619150"/>
            <a:ext cx="2905800" cy="162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D4C2B8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OWN YOUR FRIDAY</a:t>
            </a:r>
            <a:endParaRPr sz="6400">
              <a:solidFill>
                <a:srgbClr val="D4C2B8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1100100" y="2376925"/>
            <a:ext cx="2905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Nature Canada's Nourishing Work Week</a:t>
            </a:r>
            <a:endParaRPr b="1" sz="2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58" name="Google Shape;58;p13"/>
          <p:cNvCxnSpPr/>
          <p:nvPr/>
        </p:nvCxnSpPr>
        <p:spPr>
          <a:xfrm>
            <a:off x="1209675" y="2243050"/>
            <a:ext cx="695400" cy="0"/>
          </a:xfrm>
          <a:prstGeom prst="straightConnector1">
            <a:avLst/>
          </a:prstGeom>
          <a:noFill/>
          <a:ln cap="flat" cmpd="sng" w="28575">
            <a:solidFill>
              <a:srgbClr val="D1977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8201" y="496199"/>
            <a:ext cx="2255698" cy="958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/>
          <p:nvPr/>
        </p:nvSpPr>
        <p:spPr>
          <a:xfrm>
            <a:off x="3621725" y="0"/>
            <a:ext cx="5028300" cy="523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2"/>
          <p:cNvSpPr/>
          <p:nvPr/>
        </p:nvSpPr>
        <p:spPr>
          <a:xfrm>
            <a:off x="3621725" y="1113325"/>
            <a:ext cx="5522400" cy="841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2"/>
          <p:cNvSpPr txBox="1"/>
          <p:nvPr>
            <p:ph type="title"/>
          </p:nvPr>
        </p:nvSpPr>
        <p:spPr>
          <a:xfrm>
            <a:off x="4328150" y="1222126"/>
            <a:ext cx="407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How it Can Work</a:t>
            </a:r>
            <a:endParaRPr b="1" sz="2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7" name="Google Shape;167;p22"/>
          <p:cNvSpPr txBox="1"/>
          <p:nvPr>
            <p:ph idx="1" type="body"/>
          </p:nvPr>
        </p:nvSpPr>
        <p:spPr>
          <a:xfrm>
            <a:off x="4239925" y="2066475"/>
            <a:ext cx="4244100" cy="2019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Prioritize</a:t>
            </a:r>
            <a:endParaRPr sz="14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Efficiency strategies: reduction of meeting times, Asana</a:t>
            </a:r>
            <a:endParaRPr sz="14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Realistic timelines</a:t>
            </a:r>
            <a:endParaRPr sz="14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Outcome management for Impact</a:t>
            </a:r>
            <a:endParaRPr sz="14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547700" y="4669625"/>
            <a:ext cx="2805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Own your Friday: Nature Canada's Nourishing Work Week</a:t>
            </a:r>
            <a:endParaRPr sz="8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69" name="Google Shape;169;p22"/>
          <p:cNvCxnSpPr/>
          <p:nvPr/>
        </p:nvCxnSpPr>
        <p:spPr>
          <a:xfrm>
            <a:off x="4420250" y="1741414"/>
            <a:ext cx="695400" cy="0"/>
          </a:xfrm>
          <a:prstGeom prst="straightConnector1">
            <a:avLst/>
          </a:prstGeom>
          <a:noFill/>
          <a:ln cap="flat" cmpd="sng" w="28575">
            <a:solidFill>
              <a:srgbClr val="D4C2B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0" name="Google Shape;170;p22"/>
          <p:cNvCxnSpPr/>
          <p:nvPr/>
        </p:nvCxnSpPr>
        <p:spPr>
          <a:xfrm>
            <a:off x="0" y="4662825"/>
            <a:ext cx="9203700" cy="0"/>
          </a:xfrm>
          <a:prstGeom prst="straightConnector1">
            <a:avLst/>
          </a:prstGeom>
          <a:noFill/>
          <a:ln cap="flat" cmpd="sng" w="9525">
            <a:solidFill>
              <a:srgbClr val="D4C2B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1" name="Google Shape;171;p22"/>
          <p:cNvPicPr preferRelativeResize="0"/>
          <p:nvPr/>
        </p:nvPicPr>
        <p:blipFill rotWithShape="1">
          <a:blip r:embed="rId3">
            <a:alphaModFix/>
          </a:blip>
          <a:srcRect b="0" l="16157" r="16151" t="0"/>
          <a:stretch/>
        </p:blipFill>
        <p:spPr>
          <a:xfrm>
            <a:off x="547700" y="704975"/>
            <a:ext cx="3477000" cy="3423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/>
          <p:nvPr/>
        </p:nvSpPr>
        <p:spPr>
          <a:xfrm>
            <a:off x="-8900" y="1718750"/>
            <a:ext cx="9144000" cy="3424800"/>
          </a:xfrm>
          <a:prstGeom prst="rect">
            <a:avLst/>
          </a:prstGeom>
          <a:solidFill>
            <a:srgbClr val="3A4C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3"/>
          <p:cNvSpPr/>
          <p:nvPr/>
        </p:nvSpPr>
        <p:spPr>
          <a:xfrm>
            <a:off x="-8900" y="0"/>
            <a:ext cx="9144000" cy="17190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23"/>
          <p:cNvPicPr preferRelativeResize="0"/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-613602" y="195400"/>
            <a:ext cx="11120451" cy="625525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3"/>
          <p:cNvSpPr txBox="1"/>
          <p:nvPr>
            <p:ph type="title"/>
          </p:nvPr>
        </p:nvSpPr>
        <p:spPr>
          <a:xfrm>
            <a:off x="717525" y="1064225"/>
            <a:ext cx="407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Tips</a:t>
            </a:r>
            <a:endParaRPr b="1" sz="24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80" name="Google Shape;180;p23"/>
          <p:cNvCxnSpPr/>
          <p:nvPr/>
        </p:nvCxnSpPr>
        <p:spPr>
          <a:xfrm>
            <a:off x="819150" y="1581150"/>
            <a:ext cx="695400" cy="0"/>
          </a:xfrm>
          <a:prstGeom prst="straightConnector1">
            <a:avLst/>
          </a:prstGeom>
          <a:noFill/>
          <a:ln cap="flat" cmpd="sng" w="28575">
            <a:solidFill>
              <a:srgbClr val="D1977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1" name="Google Shape;181;p23"/>
          <p:cNvSpPr txBox="1"/>
          <p:nvPr/>
        </p:nvSpPr>
        <p:spPr>
          <a:xfrm>
            <a:off x="547700" y="4669625"/>
            <a:ext cx="2805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Own your Friday: Nature Canada's Nourishing Work Week</a:t>
            </a:r>
            <a:endParaRPr sz="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82" name="Google Shape;182;p23"/>
          <p:cNvCxnSpPr/>
          <p:nvPr/>
        </p:nvCxnSpPr>
        <p:spPr>
          <a:xfrm>
            <a:off x="0" y="4662825"/>
            <a:ext cx="9203700" cy="0"/>
          </a:xfrm>
          <a:prstGeom prst="straightConnector1">
            <a:avLst/>
          </a:prstGeom>
          <a:noFill/>
          <a:ln cap="flat" cmpd="sng" w="9525">
            <a:solidFill>
              <a:srgbClr val="D4C2B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3" name="Google Shape;183;p23"/>
          <p:cNvSpPr txBox="1"/>
          <p:nvPr>
            <p:ph idx="1" type="body"/>
          </p:nvPr>
        </p:nvSpPr>
        <p:spPr>
          <a:xfrm>
            <a:off x="629300" y="1822850"/>
            <a:ext cx="4875300" cy="2415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Plan your Monday before the end of day on Thursday</a:t>
            </a:r>
            <a:endParaRPr sz="1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Schedule time for daily/weekly workload planning</a:t>
            </a:r>
            <a:endParaRPr sz="1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Block time for focus time</a:t>
            </a:r>
            <a:endParaRPr sz="1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Use Google calendar to block time </a:t>
            </a:r>
            <a:endParaRPr sz="1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Use Asana to manage tasks</a:t>
            </a:r>
            <a:endParaRPr sz="1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Continue to reduce and shorten meetings</a:t>
            </a:r>
            <a:endParaRPr sz="1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Answer email in batches, rather than react to them as they arrive in your inbox</a:t>
            </a:r>
            <a:endParaRPr sz="1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4" name="Google Shape;184;p23"/>
          <p:cNvPicPr preferRelativeResize="0"/>
          <p:nvPr/>
        </p:nvPicPr>
        <p:blipFill rotWithShape="1">
          <a:blip r:embed="rId4">
            <a:alphaModFix/>
          </a:blip>
          <a:srcRect b="0" l="40699" r="40701" t="0"/>
          <a:stretch/>
        </p:blipFill>
        <p:spPr>
          <a:xfrm>
            <a:off x="5881125" y="0"/>
            <a:ext cx="2868600" cy="514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/>
          <p:nvPr/>
        </p:nvSpPr>
        <p:spPr>
          <a:xfrm>
            <a:off x="-8900" y="1727800"/>
            <a:ext cx="9153000" cy="3415500"/>
          </a:xfrm>
          <a:prstGeom prst="rect">
            <a:avLst/>
          </a:prstGeom>
          <a:solidFill>
            <a:srgbClr val="F1E9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4"/>
          <p:cNvSpPr txBox="1"/>
          <p:nvPr>
            <p:ph type="title"/>
          </p:nvPr>
        </p:nvSpPr>
        <p:spPr>
          <a:xfrm>
            <a:off x="3812045" y="1050775"/>
            <a:ext cx="407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Next Steps</a:t>
            </a:r>
            <a:endParaRPr b="1" sz="24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1" name="Google Shape;191;p24"/>
          <p:cNvSpPr txBox="1"/>
          <p:nvPr/>
        </p:nvSpPr>
        <p:spPr>
          <a:xfrm>
            <a:off x="547700" y="4669625"/>
            <a:ext cx="2805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Own your Friday: Nature Canada's Nourishing Work Week</a:t>
            </a:r>
            <a:endParaRPr sz="8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92" name="Google Shape;192;p24"/>
          <p:cNvCxnSpPr/>
          <p:nvPr/>
        </p:nvCxnSpPr>
        <p:spPr>
          <a:xfrm>
            <a:off x="3904145" y="1570063"/>
            <a:ext cx="695400" cy="0"/>
          </a:xfrm>
          <a:prstGeom prst="straightConnector1">
            <a:avLst/>
          </a:prstGeom>
          <a:noFill/>
          <a:ln cap="flat" cmpd="sng" w="28575">
            <a:solidFill>
              <a:srgbClr val="D1977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93" name="Google Shape;193;p24"/>
          <p:cNvPicPr preferRelativeResize="0"/>
          <p:nvPr/>
        </p:nvPicPr>
        <p:blipFill rotWithShape="1">
          <a:blip r:embed="rId3">
            <a:alphaModFix/>
          </a:blip>
          <a:srcRect b="0" l="17930" r="34190" t="0"/>
          <a:stretch/>
        </p:blipFill>
        <p:spPr>
          <a:xfrm>
            <a:off x="460000" y="830675"/>
            <a:ext cx="2805000" cy="3415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194" name="Google Shape;194;p24"/>
          <p:cNvCxnSpPr/>
          <p:nvPr/>
        </p:nvCxnSpPr>
        <p:spPr>
          <a:xfrm>
            <a:off x="0" y="4662825"/>
            <a:ext cx="9203700" cy="0"/>
          </a:xfrm>
          <a:prstGeom prst="straightConnector1">
            <a:avLst/>
          </a:prstGeom>
          <a:noFill/>
          <a:ln cap="flat" cmpd="sng" w="9525">
            <a:solidFill>
              <a:srgbClr val="D4C2B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5" name="Google Shape;195;p24"/>
          <p:cNvSpPr txBox="1"/>
          <p:nvPr>
            <p:ph idx="1" type="body"/>
          </p:nvPr>
        </p:nvSpPr>
        <p:spPr>
          <a:xfrm>
            <a:off x="3790275" y="1822850"/>
            <a:ext cx="5274000" cy="2699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May and June to get ready!</a:t>
            </a:r>
            <a:endParaRPr b="1" sz="14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May 9 - Campaign Plan Roll Out Doc Day</a:t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May 17 - Meeting clean up - training and implementation</a:t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May 21 - Asana training</a:t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May 28 - Retreat on psychological safety</a:t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June 4 - Training on measurement of productivity</a:t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June 14 - More Asana training and implementation</a:t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200"/>
              <a:buFont typeface="Proxima Nova"/>
              <a:buChar char="●"/>
            </a:pPr>
            <a:r>
              <a:rPr lang="en" sz="12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June 25 - Check in</a:t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Feedback gathering continuously</a:t>
            </a:r>
            <a:endParaRPr b="1" sz="14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/>
          <p:nvPr/>
        </p:nvSpPr>
        <p:spPr>
          <a:xfrm>
            <a:off x="0" y="1400425"/>
            <a:ext cx="3048000" cy="1476300"/>
          </a:xfrm>
          <a:prstGeom prst="rect">
            <a:avLst/>
          </a:prstGeom>
          <a:solidFill>
            <a:srgbClr val="D4C2B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5"/>
          <p:cNvSpPr/>
          <p:nvPr/>
        </p:nvSpPr>
        <p:spPr>
          <a:xfrm>
            <a:off x="3047936" y="1400425"/>
            <a:ext cx="3048000" cy="1476300"/>
          </a:xfrm>
          <a:prstGeom prst="rect">
            <a:avLst/>
          </a:prstGeom>
          <a:solidFill>
            <a:srgbClr val="D197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5"/>
          <p:cNvSpPr/>
          <p:nvPr/>
        </p:nvSpPr>
        <p:spPr>
          <a:xfrm>
            <a:off x="6095963" y="1400425"/>
            <a:ext cx="3048000" cy="1476300"/>
          </a:xfrm>
          <a:prstGeom prst="rect">
            <a:avLst/>
          </a:prstGeom>
          <a:solidFill>
            <a:srgbClr val="3A4C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5"/>
          <p:cNvSpPr/>
          <p:nvPr/>
        </p:nvSpPr>
        <p:spPr>
          <a:xfrm>
            <a:off x="13" y="2876675"/>
            <a:ext cx="3048000" cy="1476300"/>
          </a:xfrm>
          <a:prstGeom prst="rect">
            <a:avLst/>
          </a:prstGeom>
          <a:solidFill>
            <a:srgbClr val="867E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5"/>
          <p:cNvSpPr/>
          <p:nvPr/>
        </p:nvSpPr>
        <p:spPr>
          <a:xfrm>
            <a:off x="3047949" y="2876675"/>
            <a:ext cx="3048000" cy="1476300"/>
          </a:xfrm>
          <a:prstGeom prst="rect">
            <a:avLst/>
          </a:prstGeom>
          <a:solidFill>
            <a:srgbClr val="3A4C53">
              <a:alpha val="80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5"/>
          <p:cNvSpPr/>
          <p:nvPr/>
        </p:nvSpPr>
        <p:spPr>
          <a:xfrm>
            <a:off x="6095976" y="2876675"/>
            <a:ext cx="3048000" cy="1476300"/>
          </a:xfrm>
          <a:prstGeom prst="rect">
            <a:avLst/>
          </a:prstGeom>
          <a:solidFill>
            <a:srgbClr val="D19771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5"/>
          <p:cNvSpPr txBox="1"/>
          <p:nvPr>
            <p:ph type="title"/>
          </p:nvPr>
        </p:nvSpPr>
        <p:spPr>
          <a:xfrm>
            <a:off x="2529475" y="351575"/>
            <a:ext cx="407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Own Your Friday</a:t>
            </a:r>
            <a:endParaRPr b="1" sz="24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07" name="Google Shape;207;p25"/>
          <p:cNvCxnSpPr/>
          <p:nvPr/>
        </p:nvCxnSpPr>
        <p:spPr>
          <a:xfrm>
            <a:off x="4218325" y="855988"/>
            <a:ext cx="695400" cy="0"/>
          </a:xfrm>
          <a:prstGeom prst="straightConnector1">
            <a:avLst/>
          </a:prstGeom>
          <a:noFill/>
          <a:ln cap="flat" cmpd="sng" w="28575">
            <a:solidFill>
              <a:srgbClr val="D1977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8" name="Google Shape;208;p25"/>
          <p:cNvSpPr txBox="1"/>
          <p:nvPr/>
        </p:nvSpPr>
        <p:spPr>
          <a:xfrm>
            <a:off x="547700" y="4669625"/>
            <a:ext cx="2805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Own your Friday: Nature Canada's Nourishing Work Week</a:t>
            </a:r>
            <a:endParaRPr sz="8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9" name="Google Shape;209;p25"/>
          <p:cNvSpPr txBox="1"/>
          <p:nvPr/>
        </p:nvSpPr>
        <p:spPr>
          <a:xfrm>
            <a:off x="2266950" y="879875"/>
            <a:ext cx="46101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19771"/>
                </a:solidFill>
                <a:latin typeface="Proxima Nova"/>
                <a:ea typeface="Proxima Nova"/>
                <a:cs typeface="Proxima Nova"/>
                <a:sym typeface="Proxima Nova"/>
              </a:rPr>
              <a:t>Work only if you want to</a:t>
            </a:r>
            <a:endParaRPr sz="1200">
              <a:solidFill>
                <a:srgbClr val="D19771"/>
              </a:solidFill>
            </a:endParaRPr>
          </a:p>
        </p:txBody>
      </p:sp>
      <p:sp>
        <p:nvSpPr>
          <p:cNvPr id="210" name="Google Shape;210;p25"/>
          <p:cNvSpPr txBox="1"/>
          <p:nvPr/>
        </p:nvSpPr>
        <p:spPr>
          <a:xfrm>
            <a:off x="3277338" y="2131800"/>
            <a:ext cx="2589300" cy="72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Personal appointments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1" name="Google Shape;211;p25"/>
          <p:cNvSpPr txBox="1"/>
          <p:nvPr/>
        </p:nvSpPr>
        <p:spPr>
          <a:xfrm>
            <a:off x="3277350" y="3625475"/>
            <a:ext cx="2589300" cy="72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Household chores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2" name="Google Shape;212;p25"/>
          <p:cNvSpPr txBox="1"/>
          <p:nvPr/>
        </p:nvSpPr>
        <p:spPr>
          <a:xfrm>
            <a:off x="6325325" y="2131788"/>
            <a:ext cx="2589300" cy="72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Resting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3" name="Google Shape;213;p25"/>
          <p:cNvSpPr txBox="1"/>
          <p:nvPr/>
        </p:nvSpPr>
        <p:spPr>
          <a:xfrm>
            <a:off x="6325325" y="3625463"/>
            <a:ext cx="2589300" cy="72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Spending time in nature</a:t>
            </a:r>
            <a:endParaRPr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4" name="Google Shape;214;p25"/>
          <p:cNvSpPr txBox="1"/>
          <p:nvPr/>
        </p:nvSpPr>
        <p:spPr>
          <a:xfrm>
            <a:off x="494400" y="2131800"/>
            <a:ext cx="2059200" cy="72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Freedom to choose non-work activities</a:t>
            </a:r>
            <a:endParaRPr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5" name="Google Shape;215;p25"/>
          <p:cNvSpPr txBox="1"/>
          <p:nvPr/>
        </p:nvSpPr>
        <p:spPr>
          <a:xfrm>
            <a:off x="335275" y="3625475"/>
            <a:ext cx="2377500" cy="72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Volunteering in the community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6" name="Google Shape;21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976" y="1400425"/>
            <a:ext cx="1873800" cy="1137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7338" y="1435306"/>
            <a:ext cx="1774310" cy="1077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4906" y="1473497"/>
            <a:ext cx="1774300" cy="1077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7101" y="2935500"/>
            <a:ext cx="1873800" cy="1137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35051" y="2982975"/>
            <a:ext cx="1873800" cy="1137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83001" y="2982975"/>
            <a:ext cx="1873800" cy="11373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Google Shape;222;p25"/>
          <p:cNvCxnSpPr/>
          <p:nvPr/>
        </p:nvCxnSpPr>
        <p:spPr>
          <a:xfrm>
            <a:off x="0" y="4662825"/>
            <a:ext cx="9203700" cy="0"/>
          </a:xfrm>
          <a:prstGeom prst="straightConnector1">
            <a:avLst/>
          </a:prstGeom>
          <a:noFill/>
          <a:ln cap="flat" cmpd="sng" w="9525">
            <a:solidFill>
              <a:srgbClr val="D4C2B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-8900" y="1718750"/>
            <a:ext cx="9144000" cy="3424800"/>
          </a:xfrm>
          <a:prstGeom prst="rect">
            <a:avLst/>
          </a:prstGeom>
          <a:solidFill>
            <a:srgbClr val="3A4C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-8900" y="0"/>
            <a:ext cx="9144000" cy="17190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-613602" y="195400"/>
            <a:ext cx="11120451" cy="625525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>
            <p:ph type="title"/>
          </p:nvPr>
        </p:nvSpPr>
        <p:spPr>
          <a:xfrm>
            <a:off x="717525" y="1064225"/>
            <a:ext cx="407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People First</a:t>
            </a:r>
            <a:endParaRPr b="1" sz="24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629300" y="1871150"/>
            <a:ext cx="4073100" cy="2269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We people as the source of our success</a:t>
            </a:r>
            <a:endParaRPr sz="1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Protecting threatened species and ecosystems is hard!</a:t>
            </a:r>
            <a:endParaRPr sz="1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Recognizing challenges: burnout, poor work-life balance, eco-anxiety</a:t>
            </a:r>
            <a:endParaRPr sz="1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Learnings from remote and hybrid work during COVID-19</a:t>
            </a:r>
            <a:endParaRPr sz="1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4">
            <a:alphaModFix/>
          </a:blip>
          <a:srcRect b="0" l="9389" r="9381" t="0"/>
          <a:stretch/>
        </p:blipFill>
        <p:spPr>
          <a:xfrm>
            <a:off x="4942075" y="760950"/>
            <a:ext cx="3678000" cy="3621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70" name="Google Shape;70;p14"/>
          <p:cNvCxnSpPr/>
          <p:nvPr/>
        </p:nvCxnSpPr>
        <p:spPr>
          <a:xfrm>
            <a:off x="819150" y="1581150"/>
            <a:ext cx="695400" cy="0"/>
          </a:xfrm>
          <a:prstGeom prst="straightConnector1">
            <a:avLst/>
          </a:prstGeom>
          <a:noFill/>
          <a:ln cap="flat" cmpd="sng" w="28575">
            <a:solidFill>
              <a:srgbClr val="D1977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4"/>
          <p:cNvSpPr txBox="1"/>
          <p:nvPr/>
        </p:nvSpPr>
        <p:spPr>
          <a:xfrm>
            <a:off x="547700" y="4669625"/>
            <a:ext cx="2805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Own your Friday: Nature Canada's Nourishing Work Week</a:t>
            </a:r>
            <a:endParaRPr sz="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72" name="Google Shape;72;p14"/>
          <p:cNvCxnSpPr/>
          <p:nvPr/>
        </p:nvCxnSpPr>
        <p:spPr>
          <a:xfrm>
            <a:off x="0" y="4662825"/>
            <a:ext cx="9203700" cy="0"/>
          </a:xfrm>
          <a:prstGeom prst="straightConnector1">
            <a:avLst/>
          </a:prstGeom>
          <a:noFill/>
          <a:ln cap="flat" cmpd="sng" w="9525">
            <a:solidFill>
              <a:srgbClr val="D4C2B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0" y="4075825"/>
            <a:ext cx="9144000" cy="1067700"/>
          </a:xfrm>
          <a:prstGeom prst="rect">
            <a:avLst/>
          </a:prstGeom>
          <a:solidFill>
            <a:srgbClr val="867E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511975" y="-11050"/>
            <a:ext cx="4015200" cy="4474500"/>
          </a:xfrm>
          <a:prstGeom prst="rect">
            <a:avLst/>
          </a:prstGeom>
          <a:solidFill>
            <a:srgbClr val="F1E9E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 txBox="1"/>
          <p:nvPr>
            <p:ph type="title"/>
          </p:nvPr>
        </p:nvSpPr>
        <p:spPr>
          <a:xfrm>
            <a:off x="869925" y="1276175"/>
            <a:ext cx="407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Pilot Program</a:t>
            </a:r>
            <a:endParaRPr b="1" sz="24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781700" y="1975250"/>
            <a:ext cx="3371100" cy="2019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Pilot a four-day work week starting in July until January 2025</a:t>
            </a:r>
            <a:endParaRPr sz="14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100-80-100 model: 100% pay, 80% hours, 100% productivity</a:t>
            </a:r>
            <a:endParaRPr sz="14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6399" y="1236950"/>
            <a:ext cx="4519101" cy="254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Google Shape;82;p15"/>
          <p:cNvCxnSpPr/>
          <p:nvPr/>
        </p:nvCxnSpPr>
        <p:spPr>
          <a:xfrm>
            <a:off x="962025" y="1795463"/>
            <a:ext cx="695400" cy="0"/>
          </a:xfrm>
          <a:prstGeom prst="straightConnector1">
            <a:avLst/>
          </a:prstGeom>
          <a:noFill/>
          <a:ln cap="flat" cmpd="sng" w="28575">
            <a:solidFill>
              <a:srgbClr val="D1977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3" name="Google Shape;83;p15"/>
          <p:cNvSpPr txBox="1"/>
          <p:nvPr/>
        </p:nvSpPr>
        <p:spPr>
          <a:xfrm>
            <a:off x="547700" y="4669625"/>
            <a:ext cx="2805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Own your Friday: Nature Canada's Nourishing Work Week</a:t>
            </a:r>
            <a:endParaRPr sz="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84" name="Google Shape;84;p15"/>
          <p:cNvCxnSpPr/>
          <p:nvPr/>
        </p:nvCxnSpPr>
        <p:spPr>
          <a:xfrm>
            <a:off x="0" y="4662825"/>
            <a:ext cx="9203700" cy="0"/>
          </a:xfrm>
          <a:prstGeom prst="straightConnector1">
            <a:avLst/>
          </a:prstGeom>
          <a:noFill/>
          <a:ln cap="flat" cmpd="sng" w="9525">
            <a:solidFill>
              <a:srgbClr val="D4C2B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>
            <a:off x="0" y="2033525"/>
            <a:ext cx="9144000" cy="3110100"/>
          </a:xfrm>
          <a:prstGeom prst="rect">
            <a:avLst/>
          </a:prstGeom>
          <a:solidFill>
            <a:srgbClr val="3A4C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2502700" y="-347375"/>
            <a:ext cx="11120451" cy="625525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>
            <p:ph type="title"/>
          </p:nvPr>
        </p:nvSpPr>
        <p:spPr>
          <a:xfrm>
            <a:off x="3751825" y="1384613"/>
            <a:ext cx="407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Objectives</a:t>
            </a:r>
            <a:endParaRPr b="1" sz="24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3663600" y="2159900"/>
            <a:ext cx="4785000" cy="1154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Reduce burnout and support work-life balance</a:t>
            </a:r>
            <a:endParaRPr sz="1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Attract and retain high-performing staff</a:t>
            </a:r>
            <a:endParaRPr sz="1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Maintain productivity and impact</a:t>
            </a:r>
            <a:endParaRPr sz="1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547700" y="4669625"/>
            <a:ext cx="2805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Own your Friday: Nature Canada's Nourishing Work Week</a:t>
            </a:r>
            <a:endParaRPr sz="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4" name="Google Shape;94;p16"/>
          <p:cNvCxnSpPr/>
          <p:nvPr/>
        </p:nvCxnSpPr>
        <p:spPr>
          <a:xfrm>
            <a:off x="3843925" y="1903900"/>
            <a:ext cx="695400" cy="0"/>
          </a:xfrm>
          <a:prstGeom prst="straightConnector1">
            <a:avLst/>
          </a:prstGeom>
          <a:noFill/>
          <a:ln cap="flat" cmpd="sng" w="28575">
            <a:solidFill>
              <a:srgbClr val="D1977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5" name="Google Shape;95;p16"/>
          <p:cNvPicPr preferRelativeResize="0"/>
          <p:nvPr/>
        </p:nvPicPr>
        <p:blipFill rotWithShape="1">
          <a:blip r:embed="rId4">
            <a:alphaModFix/>
          </a:blip>
          <a:srcRect b="0" l="15636" r="18495" t="0"/>
          <a:stretch/>
        </p:blipFill>
        <p:spPr>
          <a:xfrm>
            <a:off x="-619125" y="366600"/>
            <a:ext cx="4132500" cy="4041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96" name="Google Shape;96;p16"/>
          <p:cNvCxnSpPr/>
          <p:nvPr/>
        </p:nvCxnSpPr>
        <p:spPr>
          <a:xfrm>
            <a:off x="0" y="4662825"/>
            <a:ext cx="9203700" cy="0"/>
          </a:xfrm>
          <a:prstGeom prst="straightConnector1">
            <a:avLst/>
          </a:prstGeom>
          <a:noFill/>
          <a:ln cap="flat" cmpd="sng" w="9525">
            <a:solidFill>
              <a:srgbClr val="D4C2B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rot="226">
            <a:off x="0" y="316"/>
            <a:ext cx="9144000" cy="1364100"/>
          </a:xfrm>
          <a:prstGeom prst="rect">
            <a:avLst/>
          </a:prstGeom>
          <a:solidFill>
            <a:srgbClr val="F1E9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/>
          <p:nvPr/>
        </p:nvSpPr>
        <p:spPr>
          <a:xfrm rot="226">
            <a:off x="0" y="4428609"/>
            <a:ext cx="9144000" cy="714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954625" y="2899106"/>
            <a:ext cx="2274300" cy="1271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of charities in Canada have adopted four-day work weeks</a:t>
            </a:r>
            <a:endParaRPr sz="16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4" name="Google Shape;104;p17"/>
          <p:cNvCxnSpPr/>
          <p:nvPr/>
        </p:nvCxnSpPr>
        <p:spPr>
          <a:xfrm>
            <a:off x="4218325" y="1084588"/>
            <a:ext cx="695400" cy="0"/>
          </a:xfrm>
          <a:prstGeom prst="straightConnector1">
            <a:avLst/>
          </a:prstGeom>
          <a:noFill/>
          <a:ln cap="flat" cmpd="sng" w="28575">
            <a:solidFill>
              <a:srgbClr val="D1977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5" name="Google Shape;105;p17"/>
          <p:cNvSpPr txBox="1"/>
          <p:nvPr/>
        </p:nvSpPr>
        <p:spPr>
          <a:xfrm>
            <a:off x="967068" y="1796100"/>
            <a:ext cx="2137500" cy="10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D1977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17%</a:t>
            </a:r>
            <a:endParaRPr sz="7200">
              <a:solidFill>
                <a:srgbClr val="D1977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5293972" y="1908263"/>
            <a:ext cx="2569200" cy="465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Already there:</a:t>
            </a:r>
            <a:endParaRPr b="1" sz="16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7750" y="2479743"/>
            <a:ext cx="1672741" cy="688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 rotWithShape="1">
          <a:blip r:embed="rId4">
            <a:alphaModFix/>
          </a:blip>
          <a:srcRect b="15578" l="25339" r="20527" t="14622"/>
          <a:stretch/>
        </p:blipFill>
        <p:spPr>
          <a:xfrm>
            <a:off x="7582178" y="3204939"/>
            <a:ext cx="739423" cy="955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7750" y="3483054"/>
            <a:ext cx="2569158" cy="630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75075" y="2519074"/>
            <a:ext cx="1467368" cy="61022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/>
        </p:nvSpPr>
        <p:spPr>
          <a:xfrm>
            <a:off x="2451000" y="542600"/>
            <a:ext cx="42420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Adoption in the Sector</a:t>
            </a:r>
            <a:endParaRPr b="1" sz="24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547700" y="4669625"/>
            <a:ext cx="2805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Own your Friday: Nature Canada's Nourishing Work Week</a:t>
            </a:r>
            <a:endParaRPr sz="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13" name="Google Shape;113;p17"/>
          <p:cNvCxnSpPr/>
          <p:nvPr/>
        </p:nvCxnSpPr>
        <p:spPr>
          <a:xfrm>
            <a:off x="0" y="4662825"/>
            <a:ext cx="9203700" cy="0"/>
          </a:xfrm>
          <a:prstGeom prst="straightConnector1">
            <a:avLst/>
          </a:prstGeom>
          <a:noFill/>
          <a:ln cap="flat" cmpd="sng" w="9525">
            <a:solidFill>
              <a:srgbClr val="D4C2B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/>
          <p:nvPr/>
        </p:nvSpPr>
        <p:spPr>
          <a:xfrm>
            <a:off x="511975" y="509475"/>
            <a:ext cx="8369100" cy="3965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2863" rotWithShape="0" algn="bl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 txBox="1"/>
          <p:nvPr>
            <p:ph type="title"/>
          </p:nvPr>
        </p:nvSpPr>
        <p:spPr>
          <a:xfrm>
            <a:off x="912898" y="914225"/>
            <a:ext cx="407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Groundwork</a:t>
            </a:r>
            <a:endParaRPr b="1" sz="24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781700" y="1537100"/>
            <a:ext cx="4465500" cy="2558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We have already undertaken improvements in work practices: </a:t>
            </a:r>
            <a:endParaRPr sz="14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200"/>
              <a:buFont typeface="Proxima Nova"/>
              <a:buChar char="○"/>
            </a:pPr>
            <a:r>
              <a:rPr lang="en" sz="12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Slack, Asana</a:t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200"/>
              <a:buFont typeface="Proxima Nova"/>
              <a:buChar char="○"/>
            </a:pPr>
            <a:r>
              <a:rPr lang="en" sz="12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Hybrid work policy</a:t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200"/>
              <a:buFont typeface="Proxima Nova"/>
              <a:buChar char="○"/>
            </a:pPr>
            <a:r>
              <a:rPr lang="en" sz="12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Meeting optimization</a:t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200"/>
              <a:buFont typeface="Proxima Nova"/>
              <a:buChar char="○"/>
            </a:pPr>
            <a:r>
              <a:rPr lang="en" sz="12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Campaign roll out plans</a:t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200"/>
              <a:buFont typeface="Proxima Nova"/>
              <a:buChar char="○"/>
            </a:pPr>
            <a:r>
              <a:rPr lang="en" sz="12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Workplans</a:t>
            </a:r>
            <a:endParaRPr sz="12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D19771"/>
                </a:solidFill>
                <a:latin typeface="Proxima Nova"/>
                <a:ea typeface="Proxima Nova"/>
                <a:cs typeface="Proxima Nova"/>
                <a:sym typeface="Proxima Nova"/>
              </a:rPr>
              <a:t>We are making it a priority to focus on the most impactful work, rather than all the possible work.</a:t>
            </a:r>
            <a:endParaRPr b="1" sz="1500">
              <a:solidFill>
                <a:srgbClr val="D1977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21" name="Google Shape;121;p18"/>
          <p:cNvCxnSpPr/>
          <p:nvPr/>
        </p:nvCxnSpPr>
        <p:spPr>
          <a:xfrm>
            <a:off x="1004998" y="1433513"/>
            <a:ext cx="695400" cy="0"/>
          </a:xfrm>
          <a:prstGeom prst="straightConnector1">
            <a:avLst/>
          </a:prstGeom>
          <a:noFill/>
          <a:ln cap="flat" cmpd="sng" w="28575">
            <a:solidFill>
              <a:srgbClr val="D1977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2" name="Google Shape;122;p18"/>
          <p:cNvSpPr txBox="1"/>
          <p:nvPr/>
        </p:nvSpPr>
        <p:spPr>
          <a:xfrm>
            <a:off x="547700" y="4669625"/>
            <a:ext cx="2805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Own your Friday: Nature Canada's Nourishing Work Week</a:t>
            </a:r>
            <a:endParaRPr sz="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23" name="Google Shape;123;p18"/>
          <p:cNvCxnSpPr/>
          <p:nvPr/>
        </p:nvCxnSpPr>
        <p:spPr>
          <a:xfrm>
            <a:off x="0" y="4662825"/>
            <a:ext cx="9203700" cy="0"/>
          </a:xfrm>
          <a:prstGeom prst="straightConnector1">
            <a:avLst/>
          </a:prstGeom>
          <a:noFill/>
          <a:ln cap="flat" cmpd="sng" w="9525">
            <a:solidFill>
              <a:srgbClr val="D4C2B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b="1891" l="43133" r="11318" t="7183"/>
          <a:stretch/>
        </p:blipFill>
        <p:spPr>
          <a:xfrm>
            <a:off x="5360575" y="233400"/>
            <a:ext cx="3520200" cy="4676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/>
          <p:nvPr/>
        </p:nvSpPr>
        <p:spPr>
          <a:xfrm>
            <a:off x="-8900" y="908200"/>
            <a:ext cx="9203700" cy="4235400"/>
          </a:xfrm>
          <a:prstGeom prst="rect">
            <a:avLst/>
          </a:prstGeom>
          <a:solidFill>
            <a:srgbClr val="3A4C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-912149" y="531400"/>
            <a:ext cx="11120451" cy="625525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>
            <p:ph type="title"/>
          </p:nvPr>
        </p:nvSpPr>
        <p:spPr>
          <a:xfrm>
            <a:off x="717525" y="1445225"/>
            <a:ext cx="407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D4C2B8"/>
                </a:solidFill>
                <a:latin typeface="Proxima Nova"/>
                <a:ea typeface="Proxima Nova"/>
                <a:cs typeface="Proxima Nova"/>
                <a:sym typeface="Proxima Nova"/>
              </a:rPr>
              <a:t>Benefits</a:t>
            </a:r>
            <a:endParaRPr b="1" sz="2400">
              <a:solidFill>
                <a:srgbClr val="D4C2B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629300" y="2099750"/>
            <a:ext cx="4734900" cy="2269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Increased employee well-being and reduction of burnout</a:t>
            </a:r>
            <a:endParaRPr sz="1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Higher job satisfaction and retention</a:t>
            </a:r>
            <a:endParaRPr sz="1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Equity in the workplace, especially for caregivers</a:t>
            </a:r>
            <a:endParaRPr sz="1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Health benefits, creativity, and reflection time</a:t>
            </a:r>
            <a:endParaRPr sz="1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4">
            <a:alphaModFix/>
          </a:blip>
          <a:srcRect b="0" l="16152" r="16152" t="0"/>
          <a:stretch/>
        </p:blipFill>
        <p:spPr>
          <a:xfrm>
            <a:off x="5517625" y="-333375"/>
            <a:ext cx="4824900" cy="47505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4" name="Google Shape;134;p19"/>
          <p:cNvSpPr txBox="1"/>
          <p:nvPr/>
        </p:nvSpPr>
        <p:spPr>
          <a:xfrm>
            <a:off x="547700" y="4669625"/>
            <a:ext cx="2805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D4C2B8"/>
                </a:solidFill>
                <a:latin typeface="Proxima Nova"/>
                <a:ea typeface="Proxima Nova"/>
                <a:cs typeface="Proxima Nova"/>
                <a:sym typeface="Proxima Nova"/>
              </a:rPr>
              <a:t>Own your Friday: Nature Canada's Nourishing Work Week</a:t>
            </a:r>
            <a:endParaRPr sz="800">
              <a:solidFill>
                <a:srgbClr val="D4C2B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35" name="Google Shape;135;p19"/>
          <p:cNvCxnSpPr/>
          <p:nvPr/>
        </p:nvCxnSpPr>
        <p:spPr>
          <a:xfrm>
            <a:off x="819150" y="1962150"/>
            <a:ext cx="695400" cy="0"/>
          </a:xfrm>
          <a:prstGeom prst="straightConnector1">
            <a:avLst/>
          </a:prstGeom>
          <a:noFill/>
          <a:ln cap="flat" cmpd="sng" w="28575">
            <a:solidFill>
              <a:srgbClr val="D1977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19"/>
          <p:cNvCxnSpPr/>
          <p:nvPr/>
        </p:nvCxnSpPr>
        <p:spPr>
          <a:xfrm>
            <a:off x="0" y="4662825"/>
            <a:ext cx="9203700" cy="0"/>
          </a:xfrm>
          <a:prstGeom prst="straightConnector1">
            <a:avLst/>
          </a:prstGeom>
          <a:noFill/>
          <a:ln cap="flat" cmpd="sng" w="9525">
            <a:solidFill>
              <a:srgbClr val="D4C2B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/>
          <p:nvPr/>
        </p:nvSpPr>
        <p:spPr>
          <a:xfrm>
            <a:off x="-8900" y="1914475"/>
            <a:ext cx="9153000" cy="3228900"/>
          </a:xfrm>
          <a:prstGeom prst="rect">
            <a:avLst/>
          </a:prstGeom>
          <a:solidFill>
            <a:srgbClr val="F1E9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0"/>
          <p:cNvSpPr txBox="1"/>
          <p:nvPr>
            <p:ph type="title"/>
          </p:nvPr>
        </p:nvSpPr>
        <p:spPr>
          <a:xfrm>
            <a:off x="717525" y="1279375"/>
            <a:ext cx="407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Challenges</a:t>
            </a:r>
            <a:endParaRPr b="1" sz="24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3" name="Google Shape;143;p20"/>
          <p:cNvSpPr txBox="1"/>
          <p:nvPr>
            <p:ph idx="1" type="body"/>
          </p:nvPr>
        </p:nvSpPr>
        <p:spPr>
          <a:xfrm>
            <a:off x="629300" y="2043425"/>
            <a:ext cx="3942600" cy="2019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Managing workload within fewer hours</a:t>
            </a:r>
            <a:endParaRPr sz="14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Handling external meetings</a:t>
            </a:r>
            <a:endParaRPr sz="14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A4C53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Planning for busy periods and capacity management</a:t>
            </a:r>
            <a:endParaRPr sz="14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547700" y="4669625"/>
            <a:ext cx="2805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Own your Friday: Nature Canada's Nourishing Work Week</a:t>
            </a:r>
            <a:endParaRPr sz="8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45" name="Google Shape;145;p20"/>
          <p:cNvCxnSpPr/>
          <p:nvPr/>
        </p:nvCxnSpPr>
        <p:spPr>
          <a:xfrm>
            <a:off x="809625" y="1798663"/>
            <a:ext cx="695400" cy="0"/>
          </a:xfrm>
          <a:prstGeom prst="straightConnector1">
            <a:avLst/>
          </a:prstGeom>
          <a:noFill/>
          <a:ln cap="flat" cmpd="sng" w="28575">
            <a:solidFill>
              <a:srgbClr val="D1977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6" name="Google Shape;146;p20"/>
          <p:cNvPicPr preferRelativeResize="0"/>
          <p:nvPr/>
        </p:nvPicPr>
        <p:blipFill rotWithShape="1">
          <a:blip r:embed="rId3">
            <a:alphaModFix/>
          </a:blip>
          <a:srcRect b="0" l="30013" r="2281" t="0"/>
          <a:stretch/>
        </p:blipFill>
        <p:spPr>
          <a:xfrm>
            <a:off x="5091000" y="760950"/>
            <a:ext cx="3678000" cy="3621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147" name="Google Shape;147;p20"/>
          <p:cNvCxnSpPr/>
          <p:nvPr/>
        </p:nvCxnSpPr>
        <p:spPr>
          <a:xfrm>
            <a:off x="0" y="4662825"/>
            <a:ext cx="9203700" cy="0"/>
          </a:xfrm>
          <a:prstGeom prst="straightConnector1">
            <a:avLst/>
          </a:prstGeom>
          <a:noFill/>
          <a:ln cap="flat" cmpd="sng" w="9525">
            <a:solidFill>
              <a:srgbClr val="D4C2B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/>
          <p:nvPr/>
        </p:nvSpPr>
        <p:spPr>
          <a:xfrm>
            <a:off x="-8900" y="2957175"/>
            <a:ext cx="9153000" cy="218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1"/>
          <p:cNvSpPr/>
          <p:nvPr/>
        </p:nvSpPr>
        <p:spPr>
          <a:xfrm>
            <a:off x="4024700" y="705000"/>
            <a:ext cx="4595400" cy="3423600"/>
          </a:xfrm>
          <a:prstGeom prst="rect">
            <a:avLst/>
          </a:prstGeom>
          <a:solidFill>
            <a:srgbClr val="3A4C5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1"/>
          <p:cNvSpPr txBox="1"/>
          <p:nvPr>
            <p:ph type="title"/>
          </p:nvPr>
        </p:nvSpPr>
        <p:spPr>
          <a:xfrm>
            <a:off x="4532400" y="1459150"/>
            <a:ext cx="280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Pilot</a:t>
            </a:r>
            <a:endParaRPr b="1" sz="2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5" name="Google Shape;155;p21"/>
          <p:cNvSpPr txBox="1"/>
          <p:nvPr>
            <p:ph idx="1" type="body"/>
          </p:nvPr>
        </p:nvSpPr>
        <p:spPr>
          <a:xfrm>
            <a:off x="4410950" y="2073600"/>
            <a:ext cx="3371100" cy="2019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Determine whether this model is right for Nature Canada</a:t>
            </a:r>
            <a:endParaRPr sz="1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Measuring our productivity</a:t>
            </a:r>
            <a:endParaRPr sz="1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Evaluation, feedback, adjustments</a:t>
            </a:r>
            <a:endParaRPr sz="1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56" name="Google Shape;156;p21"/>
          <p:cNvCxnSpPr/>
          <p:nvPr/>
        </p:nvCxnSpPr>
        <p:spPr>
          <a:xfrm>
            <a:off x="0" y="4662825"/>
            <a:ext cx="9203700" cy="0"/>
          </a:xfrm>
          <a:prstGeom prst="straightConnector1">
            <a:avLst/>
          </a:prstGeom>
          <a:noFill/>
          <a:ln cap="flat" cmpd="sng" w="9525">
            <a:solidFill>
              <a:srgbClr val="D4C2B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7" name="Google Shape;157;p21"/>
          <p:cNvSpPr txBox="1"/>
          <p:nvPr/>
        </p:nvSpPr>
        <p:spPr>
          <a:xfrm>
            <a:off x="547700" y="4669625"/>
            <a:ext cx="28050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A4C53"/>
                </a:solidFill>
                <a:latin typeface="Proxima Nova"/>
                <a:ea typeface="Proxima Nova"/>
                <a:cs typeface="Proxima Nova"/>
                <a:sym typeface="Proxima Nova"/>
              </a:rPr>
              <a:t>Own your Friday: Nature Canada's Nourishing Work Week</a:t>
            </a:r>
            <a:endParaRPr sz="800">
              <a:solidFill>
                <a:srgbClr val="3A4C5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58" name="Google Shape;158;p21"/>
          <p:cNvCxnSpPr/>
          <p:nvPr/>
        </p:nvCxnSpPr>
        <p:spPr>
          <a:xfrm>
            <a:off x="4624500" y="1978438"/>
            <a:ext cx="695400" cy="0"/>
          </a:xfrm>
          <a:prstGeom prst="straightConnector1">
            <a:avLst/>
          </a:prstGeom>
          <a:noFill/>
          <a:ln cap="flat" cmpd="sng" w="28575">
            <a:solidFill>
              <a:srgbClr val="D1977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9" name="Google Shape;159;p21"/>
          <p:cNvPicPr preferRelativeResize="0"/>
          <p:nvPr/>
        </p:nvPicPr>
        <p:blipFill rotWithShape="1">
          <a:blip r:embed="rId3">
            <a:alphaModFix/>
          </a:blip>
          <a:srcRect b="0" l="18613" r="11068" t="0"/>
          <a:stretch/>
        </p:blipFill>
        <p:spPr>
          <a:xfrm>
            <a:off x="547700" y="704975"/>
            <a:ext cx="3477000" cy="3423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